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13"/>
  </p:notesMasterIdLst>
  <p:handoutMasterIdLst>
    <p:handoutMasterId r:id="rId14"/>
  </p:handoutMasterIdLst>
  <p:sldIdLst>
    <p:sldId id="256" r:id="rId2"/>
    <p:sldId id="272" r:id="rId3"/>
    <p:sldId id="263" r:id="rId4"/>
    <p:sldId id="273" r:id="rId5"/>
    <p:sldId id="275" r:id="rId6"/>
    <p:sldId id="276" r:id="rId7"/>
    <p:sldId id="277" r:id="rId8"/>
    <p:sldId id="278" r:id="rId9"/>
    <p:sldId id="279" r:id="rId10"/>
    <p:sldId id="280" r:id="rId11"/>
    <p:sldId id="264" r:id="rId12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0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00" d="100"/>
          <a:sy n="100" d="100"/>
        </p:scale>
        <p:origin x="-1506" y="480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F7237A-2B5E-42D7-BBCC-5EA81FB8BCB8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382C95-119D-4ABA-933F-70C643904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9139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25E368-1EDE-457A-B9C4-2641FD86E9AE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C4FAEA-0E76-4081-B00D-07800FC3F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876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FAEA-0E76-4081-B00D-07800FC3FA3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5456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FAEA-0E76-4081-B00D-07800FC3FA3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0115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chance for you to try developing a CCD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FAEA-0E76-4081-B00D-07800FC3FA3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0195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Reminder</a:t>
            </a:r>
            <a:r>
              <a:rPr lang="en-US" baseline="0" dirty="0" smtClean="0"/>
              <a:t> that academic vocabulary is just one part of academic language, but it’s an important part.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FAEA-0E76-4081-B00D-07800FC3FA3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8423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talked about the Tiers as a way of conceptualizing words.  It’s important because it helps us decide “what’s worth teaching?”.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FAEA-0E76-4081-B00D-07800FC3FA3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3561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FAEA-0E76-4081-B00D-07800FC3FA3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5823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Research tells us that vocabulary instruction needs to happen in a meaningful context, and that for students to truly learn the words . . 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FAEA-0E76-4081-B00D-07800FC3FA3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953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One example of an approach to academic vocabulary development that includes those important components.</a:t>
            </a:r>
          </a:p>
          <a:p>
            <a:endParaRPr lang="en-US" dirty="0"/>
          </a:p>
          <a:p>
            <a:r>
              <a:rPr lang="en-US" dirty="0" smtClean="0"/>
              <a:t>CCD comes from GLAD (Guided Language Acquisition Design)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It’s one component that many teachers pick up and use whether they are doing the whole system or not.</a:t>
            </a:r>
          </a:p>
          <a:p>
            <a:pPr marL="171450" indent="-171450">
              <a:buFont typeface="Arial" pitchFamily="34" charset="0"/>
              <a:buChar char="•"/>
            </a:pPr>
            <a:endParaRPr lang="en-US" dirty="0"/>
          </a:p>
          <a:p>
            <a:r>
              <a:rPr lang="en-US" dirty="0" smtClean="0"/>
              <a:t>HANDOUT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FAEA-0E76-4081-B00D-07800FC3FA3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173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Talk through these then demonstrate with the word “germinate.”</a:t>
            </a:r>
          </a:p>
          <a:p>
            <a:endParaRPr lang="en-US" dirty="0"/>
          </a:p>
          <a:p>
            <a:r>
              <a:rPr lang="en-US" dirty="0" smtClean="0"/>
              <a:t>Put the demonstration in the context of a study (e.g., the Foss “structures of life” kit)</a:t>
            </a:r>
          </a:p>
          <a:p>
            <a:endParaRPr lang="en-US" dirty="0"/>
          </a:p>
          <a:p>
            <a:r>
              <a:rPr lang="en-US" dirty="0" smtClean="0"/>
              <a:t>Demonstrate up through Step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FAEA-0E76-4081-B00D-07800FC3FA3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8037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After reviewing the steps, demonstrate the rest of the steps with “germinate.”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FAEA-0E76-4081-B00D-07800FC3FA3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2486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FAEA-0E76-4081-B00D-07800FC3FA3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913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2FC3C70-5302-4A1B-A6C7-85128CB411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3C70-5302-4A1B-A6C7-85128CB411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3C70-5302-4A1B-A6C7-85128CB411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3C70-5302-4A1B-A6C7-85128CB411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3C70-5302-4A1B-A6C7-85128CB411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3C70-5302-4A1B-A6C7-85128CB411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3C70-5302-4A1B-A6C7-85128CB411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3C70-5302-4A1B-A6C7-85128CB411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3C70-5302-4A1B-A6C7-85128CB411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3C70-5302-4A1B-A6C7-85128CB411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3C70-5302-4A1B-A6C7-85128CB411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2FC3C70-5302-4A1B-A6C7-85128CB411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Academic </a:t>
            </a:r>
            <a:r>
              <a:rPr lang="en-US" smtClean="0"/>
              <a:t>Vocabulary III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SEISMIC</a:t>
            </a:r>
          </a:p>
          <a:p>
            <a:r>
              <a:rPr lang="en-US" dirty="0" smtClean="0"/>
              <a:t>SUMMER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2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One Powerful Example:</a:t>
            </a:r>
            <a:r>
              <a:rPr lang="en-US" dirty="0" smtClean="0">
                <a:solidFill>
                  <a:srgbClr val="002060"/>
                </a:solidFill>
              </a:rPr>
              <a:t/>
            </a:r>
            <a:br>
              <a:rPr lang="en-US" dirty="0" smtClean="0">
                <a:solidFill>
                  <a:srgbClr val="002060"/>
                </a:solidFill>
              </a:rPr>
            </a:br>
            <a:r>
              <a:rPr lang="en-US" dirty="0" smtClean="0">
                <a:solidFill>
                  <a:srgbClr val="002060"/>
                </a:solidFill>
              </a:rPr>
              <a:t>Cognitive Content Dictionary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209800"/>
            <a:ext cx="4572000" cy="4191000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en-US" b="1" dirty="0" smtClean="0">
                <a:solidFill>
                  <a:srgbClr val="FFC000"/>
                </a:solidFill>
              </a:rPr>
              <a:t>NOTES FOR INTERMEDIATE TEACHERS:</a:t>
            </a:r>
          </a:p>
          <a:p>
            <a:pPr marL="68580" indent="0">
              <a:buNone/>
            </a:pPr>
            <a:endParaRPr lang="en-US" b="1" dirty="0" smtClean="0">
              <a:solidFill>
                <a:srgbClr val="FFC000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Word Work: </a:t>
            </a:r>
          </a:p>
          <a:p>
            <a:pPr lvl="1">
              <a:buFont typeface="Arial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Word forms/Parts of speech</a:t>
            </a:r>
          </a:p>
          <a:p>
            <a:pPr lvl="1">
              <a:buFont typeface="Arial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Greek and Latin Roots</a:t>
            </a:r>
          </a:p>
          <a:p>
            <a:pPr marL="68580" indent="0"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Extensions: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Students create their own CCD for the unit</a:t>
            </a:r>
          </a:p>
          <a:p>
            <a:pPr marL="68580" indent="0">
              <a:buNone/>
            </a:pPr>
            <a:endParaRPr lang="en-US" b="1" dirty="0" smtClean="0">
              <a:solidFill>
                <a:srgbClr val="FFC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743200"/>
            <a:ext cx="3408937" cy="2400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660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Monday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/>
              <a:t> </a:t>
            </a:r>
            <a:r>
              <a:rPr lang="en-US" dirty="0" smtClean="0"/>
              <a:t>Teaching words that matter, part two</a:t>
            </a:r>
          </a:p>
          <a:p>
            <a:pPr marL="6858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833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457200"/>
            <a:ext cx="7024744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Academic Language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09600" y="1905000"/>
            <a:ext cx="3962400" cy="4419600"/>
          </a:xfrm>
        </p:spPr>
        <p:txBody>
          <a:bodyPr>
            <a:normAutofit fontScale="92500"/>
          </a:bodyPr>
          <a:lstStyle/>
          <a:p>
            <a:pPr marL="68580" indent="0">
              <a:buNone/>
            </a:pPr>
            <a:r>
              <a:rPr lang="en-US" b="1" dirty="0" smtClean="0">
                <a:solidFill>
                  <a:srgbClr val="FFC000"/>
                </a:solidFill>
              </a:rPr>
              <a:t>Unique ways language is used . . .</a:t>
            </a:r>
          </a:p>
          <a:p>
            <a:pPr lvl="1"/>
            <a:r>
              <a:rPr lang="en-US" dirty="0" smtClean="0"/>
              <a:t>Discipline-specific </a:t>
            </a:r>
            <a:r>
              <a:rPr lang="en-US" dirty="0">
                <a:solidFill>
                  <a:srgbClr val="0070C0"/>
                </a:solidFill>
              </a:rPr>
              <a:t>vocabulary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Phrases and idiomatic expressions </a:t>
            </a:r>
            <a:r>
              <a:rPr lang="en-US" dirty="0"/>
              <a:t>associated with the target content</a:t>
            </a:r>
          </a:p>
          <a:p>
            <a:pPr lvl="1"/>
            <a:r>
              <a:rPr lang="en-US" dirty="0"/>
              <a:t>Typical </a:t>
            </a:r>
            <a:r>
              <a:rPr lang="en-US" dirty="0">
                <a:solidFill>
                  <a:srgbClr val="0070C0"/>
                </a:solidFill>
              </a:rPr>
              <a:t>sentence structures used </a:t>
            </a:r>
            <a:r>
              <a:rPr lang="en-US" dirty="0"/>
              <a:t>in academic text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Text-level features </a:t>
            </a:r>
            <a:r>
              <a:rPr lang="en-US" dirty="0"/>
              <a:t>of standard American English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057400"/>
            <a:ext cx="3695700" cy="3695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689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801136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Three Tiers of Words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TIER ONE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TIER TWO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TIER THREE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1" y="2037428"/>
            <a:ext cx="4781550" cy="4230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080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533400"/>
            <a:ext cx="7024744" cy="877336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Choosing Words to Teach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752600"/>
            <a:ext cx="6777317" cy="4080029"/>
          </a:xfrm>
        </p:spPr>
        <p:txBody>
          <a:bodyPr/>
          <a:lstStyle/>
          <a:p>
            <a:r>
              <a:rPr lang="en-US" sz="2800" dirty="0" smtClean="0"/>
              <a:t>Identify words that matter in the unit you are teaching:</a:t>
            </a:r>
          </a:p>
          <a:p>
            <a:pPr lvl="1"/>
            <a:r>
              <a:rPr lang="en-US" b="1" dirty="0" smtClean="0">
                <a:solidFill>
                  <a:srgbClr val="0070C0"/>
                </a:solidFill>
              </a:rPr>
              <a:t>Tier Two </a:t>
            </a:r>
            <a:r>
              <a:rPr lang="en-US" dirty="0" smtClean="0"/>
              <a:t>words that impact the learning process or the concepts, words that “travel” well</a:t>
            </a:r>
          </a:p>
          <a:p>
            <a:pPr lvl="1"/>
            <a:r>
              <a:rPr lang="en-US" b="1" dirty="0" smtClean="0">
                <a:solidFill>
                  <a:srgbClr val="0070C0"/>
                </a:solidFill>
              </a:rPr>
              <a:t>Tier Three </a:t>
            </a:r>
            <a:r>
              <a:rPr lang="en-US" dirty="0" smtClean="0"/>
              <a:t>words that are central to the study at hand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267200"/>
            <a:ext cx="3162300" cy="210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87408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609600"/>
            <a:ext cx="7024744" cy="801136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Teaching Words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600200"/>
            <a:ext cx="6777317" cy="4232429"/>
          </a:xfrm>
        </p:spPr>
        <p:txBody>
          <a:bodyPr/>
          <a:lstStyle/>
          <a:p>
            <a:pPr marL="68580" indent="0">
              <a:buNone/>
            </a:pPr>
            <a:r>
              <a:rPr lang="en-US" b="1" dirty="0" smtClean="0">
                <a:solidFill>
                  <a:srgbClr val="FFC000"/>
                </a:solidFill>
              </a:rPr>
              <a:t>Teach important words in meaningful contexts, and:</a:t>
            </a:r>
          </a:p>
          <a:p>
            <a:r>
              <a:rPr lang="en-US" dirty="0" smtClean="0"/>
              <a:t>Focus on critical academic vocabulary</a:t>
            </a:r>
          </a:p>
          <a:p>
            <a:r>
              <a:rPr lang="en-US" dirty="0" smtClean="0"/>
              <a:t>Explicitly teach word study skills</a:t>
            </a:r>
          </a:p>
          <a:p>
            <a:r>
              <a:rPr lang="en-US" dirty="0" smtClean="0"/>
              <a:t>Provide a “safe” way to practice oral language</a:t>
            </a:r>
          </a:p>
          <a:p>
            <a:r>
              <a:rPr lang="en-US" dirty="0" smtClean="0"/>
              <a:t>Showcase strategies to figure out words</a:t>
            </a:r>
          </a:p>
          <a:p>
            <a:r>
              <a:rPr lang="en-US" dirty="0" smtClean="0"/>
              <a:t>Provide formative assessment for the teacher</a:t>
            </a:r>
          </a:p>
        </p:txBody>
      </p:sp>
    </p:spTree>
    <p:extLst>
      <p:ext uri="{BB962C8B-B14F-4D97-AF65-F5344CB8AC3E}">
        <p14:creationId xmlns:p14="http://schemas.microsoft.com/office/powerpoint/2010/main" val="330827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762000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One Powerful Example:</a:t>
            </a:r>
            <a:r>
              <a:rPr lang="en-US" dirty="0" smtClean="0">
                <a:solidFill>
                  <a:srgbClr val="002060"/>
                </a:solidFill>
              </a:rPr>
              <a:t/>
            </a:r>
            <a:br>
              <a:rPr lang="en-US" dirty="0" smtClean="0">
                <a:solidFill>
                  <a:srgbClr val="002060"/>
                </a:solidFill>
              </a:rPr>
            </a:br>
            <a:r>
              <a:rPr lang="en-US" dirty="0" smtClean="0">
                <a:solidFill>
                  <a:srgbClr val="002060"/>
                </a:solidFill>
              </a:rPr>
              <a:t>Cognitive Content Dictionary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057400"/>
            <a:ext cx="5562600" cy="4166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834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One Powerful Example:</a:t>
            </a:r>
            <a:r>
              <a:rPr lang="en-US" dirty="0" smtClean="0">
                <a:solidFill>
                  <a:srgbClr val="002060"/>
                </a:solidFill>
              </a:rPr>
              <a:t/>
            </a:r>
            <a:br>
              <a:rPr lang="en-US" dirty="0" smtClean="0">
                <a:solidFill>
                  <a:srgbClr val="002060"/>
                </a:solidFill>
              </a:rPr>
            </a:br>
            <a:r>
              <a:rPr lang="en-US" dirty="0" smtClean="0">
                <a:solidFill>
                  <a:srgbClr val="002060"/>
                </a:solidFill>
              </a:rPr>
              <a:t>Cognitive Content Dictionary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476052"/>
            <a:ext cx="6777317" cy="3848548"/>
          </a:xfrm>
        </p:spPr>
        <p:txBody>
          <a:bodyPr/>
          <a:lstStyle/>
          <a:p>
            <a:pPr marL="68580" indent="0">
              <a:buNone/>
            </a:pPr>
            <a:r>
              <a:rPr lang="en-US" b="1" dirty="0" smtClean="0">
                <a:solidFill>
                  <a:srgbClr val="FFC000"/>
                </a:solidFill>
              </a:rPr>
              <a:t>DAY ONE STEPS</a:t>
            </a:r>
          </a:p>
          <a:p>
            <a:pPr marL="68580" indent="0">
              <a:buNone/>
            </a:pPr>
            <a:endParaRPr lang="en-US" b="1" dirty="0" smtClean="0">
              <a:solidFill>
                <a:srgbClr val="FFC000"/>
              </a:solidFill>
            </a:endParaRPr>
          </a:p>
          <a:p>
            <a:pPr marL="525780" indent="-457200">
              <a:buClr>
                <a:srgbClr val="002060"/>
              </a:buClr>
              <a:buFont typeface="+mj-lt"/>
              <a:buAutoNum type="arabicPeriod"/>
            </a:pPr>
            <a:r>
              <a:rPr lang="en-US" dirty="0" smtClean="0"/>
              <a:t>Say the word, write the word, students repeat the word multiple times</a:t>
            </a:r>
          </a:p>
          <a:p>
            <a:pPr marL="525780" indent="-457200">
              <a:buClr>
                <a:srgbClr val="002060"/>
              </a:buClr>
              <a:buFont typeface="+mj-lt"/>
              <a:buAutoNum type="arabicPeriod"/>
            </a:pPr>
            <a:r>
              <a:rPr lang="en-US" dirty="0" smtClean="0"/>
              <a:t>Ask who has heard the word (tabulate)</a:t>
            </a:r>
            <a:endParaRPr lang="en-US" dirty="0"/>
          </a:p>
          <a:p>
            <a:pPr marL="525780" indent="-457200">
              <a:buClr>
                <a:srgbClr val="002060"/>
              </a:buClr>
              <a:buFont typeface="+mj-lt"/>
              <a:buAutoNum type="arabicPeriod"/>
            </a:pPr>
            <a:r>
              <a:rPr lang="en-US" dirty="0" smtClean="0"/>
              <a:t>Ask for predictions and why</a:t>
            </a:r>
          </a:p>
          <a:p>
            <a:pPr marL="525780" indent="-457200">
              <a:buClr>
                <a:srgbClr val="002060"/>
              </a:buClr>
              <a:buFont typeface="+mj-lt"/>
              <a:buAutoNum type="arabicPeriod"/>
            </a:pPr>
            <a:r>
              <a:rPr lang="en-US" dirty="0" smtClean="0"/>
              <a:t>Introduce signal word and TPR</a:t>
            </a:r>
          </a:p>
          <a:p>
            <a:pPr marL="525780" indent="-457200">
              <a:buClr>
                <a:srgbClr val="002060"/>
              </a:buClr>
              <a:buFont typeface="+mj-lt"/>
              <a:buAutoNum type="arabicPeriod"/>
            </a:pPr>
            <a:r>
              <a:rPr lang="en-US" dirty="0" smtClean="0"/>
              <a:t>Use the signal throughout the day</a:t>
            </a:r>
          </a:p>
        </p:txBody>
      </p:sp>
    </p:spTree>
    <p:extLst>
      <p:ext uri="{BB962C8B-B14F-4D97-AF65-F5344CB8AC3E}">
        <p14:creationId xmlns:p14="http://schemas.microsoft.com/office/powerpoint/2010/main" val="319752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One Powerful Example:</a:t>
            </a:r>
            <a:r>
              <a:rPr lang="en-US" dirty="0" smtClean="0">
                <a:solidFill>
                  <a:srgbClr val="002060"/>
                </a:solidFill>
              </a:rPr>
              <a:t/>
            </a:r>
            <a:br>
              <a:rPr lang="en-US" dirty="0" smtClean="0">
                <a:solidFill>
                  <a:srgbClr val="002060"/>
                </a:solidFill>
              </a:rPr>
            </a:br>
            <a:r>
              <a:rPr lang="en-US" dirty="0" smtClean="0">
                <a:solidFill>
                  <a:srgbClr val="002060"/>
                </a:solidFill>
              </a:rPr>
              <a:t>Cognitive Content Dictionary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476052"/>
            <a:ext cx="6777317" cy="3848548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en-US" b="1" dirty="0" smtClean="0">
                <a:solidFill>
                  <a:srgbClr val="FFC000"/>
                </a:solidFill>
              </a:rPr>
              <a:t>DAY TWO (OR LATER) STEPS</a:t>
            </a:r>
          </a:p>
          <a:p>
            <a:pPr marL="68580" indent="0">
              <a:buNone/>
            </a:pPr>
            <a:endParaRPr lang="en-US" b="1" dirty="0" smtClean="0">
              <a:solidFill>
                <a:srgbClr val="FFC000"/>
              </a:solidFill>
            </a:endParaRPr>
          </a:p>
          <a:p>
            <a:pPr marL="525780" indent="-457200">
              <a:buClr>
                <a:srgbClr val="002060"/>
              </a:buClr>
              <a:buFont typeface="+mj-lt"/>
              <a:buAutoNum type="arabicPeriod" startAt="6"/>
            </a:pPr>
            <a:r>
              <a:rPr lang="en-US" dirty="0" smtClean="0"/>
              <a:t>Ask what the final meaning might be and why</a:t>
            </a:r>
          </a:p>
          <a:p>
            <a:pPr marL="525780" indent="-457200">
              <a:buClr>
                <a:srgbClr val="002060"/>
              </a:buClr>
              <a:buFont typeface="+mj-lt"/>
              <a:buAutoNum type="arabicPeriod" startAt="6"/>
            </a:pPr>
            <a:r>
              <a:rPr lang="en-US" dirty="0" smtClean="0"/>
              <a:t>Give the final meaning, record on chart, and provide a sketch</a:t>
            </a:r>
          </a:p>
          <a:p>
            <a:pPr marL="525780" indent="-457200">
              <a:buClr>
                <a:srgbClr val="002060"/>
              </a:buClr>
              <a:buFont typeface="+mj-lt"/>
              <a:buAutoNum type="arabicPeriod" startAt="6"/>
            </a:pPr>
            <a:r>
              <a:rPr lang="en-US" dirty="0" smtClean="0"/>
              <a:t>Engage in age-appropriate word study</a:t>
            </a:r>
          </a:p>
          <a:p>
            <a:pPr marL="525780" indent="-457200">
              <a:buClr>
                <a:srgbClr val="002060"/>
              </a:buClr>
              <a:buFont typeface="+mj-lt"/>
              <a:buAutoNum type="arabicPeriod" startAt="6"/>
            </a:pPr>
            <a:r>
              <a:rPr lang="en-US" dirty="0" smtClean="0"/>
              <a:t>Teacher and then student teams come up with oral sentence </a:t>
            </a:r>
          </a:p>
          <a:p>
            <a:pPr marL="68580" indent="0">
              <a:buClr>
                <a:srgbClr val="002060"/>
              </a:buClr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8996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One Powerful Example:</a:t>
            </a:r>
            <a:r>
              <a:rPr lang="en-US" dirty="0" smtClean="0">
                <a:solidFill>
                  <a:srgbClr val="002060"/>
                </a:solidFill>
              </a:rPr>
              <a:t/>
            </a:r>
            <a:br>
              <a:rPr lang="en-US" dirty="0" smtClean="0">
                <a:solidFill>
                  <a:srgbClr val="002060"/>
                </a:solidFill>
              </a:rPr>
            </a:br>
            <a:r>
              <a:rPr lang="en-US" dirty="0" smtClean="0">
                <a:solidFill>
                  <a:srgbClr val="002060"/>
                </a:solidFill>
              </a:rPr>
              <a:t>Cognitive Content Dictionary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343400" y="2221992"/>
            <a:ext cx="4191000" cy="4178808"/>
          </a:xfrm>
        </p:spPr>
        <p:txBody>
          <a:bodyPr>
            <a:normAutofit fontScale="92500" lnSpcReduction="20000"/>
          </a:bodyPr>
          <a:lstStyle/>
          <a:p>
            <a:pPr marL="68580" indent="0">
              <a:buNone/>
            </a:pPr>
            <a:r>
              <a:rPr lang="en-US" b="1" dirty="0" smtClean="0">
                <a:solidFill>
                  <a:srgbClr val="FFC000"/>
                </a:solidFill>
              </a:rPr>
              <a:t>NOTES FOR PRIMARY TEACHERS:</a:t>
            </a:r>
          </a:p>
          <a:p>
            <a:pPr marL="68580" indent="0">
              <a:buNone/>
            </a:pPr>
            <a:endParaRPr lang="en-US" b="1" dirty="0" smtClean="0">
              <a:solidFill>
                <a:srgbClr val="FFC000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Might stick with one word for more than a day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Writing the word the first time: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Interactive writing – syllables, sounds, phonics, etc.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Providing the final definition: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Add a sketch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pPr marL="68580" indent="0">
              <a:buNone/>
            </a:pPr>
            <a:endParaRPr lang="en-US" b="1" dirty="0" smtClean="0">
              <a:solidFill>
                <a:srgbClr val="FFC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895600"/>
            <a:ext cx="3440762" cy="2209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867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512</TotalTime>
  <Words>509</Words>
  <Application>Microsoft Office PowerPoint</Application>
  <PresentationFormat>On-screen Show (4:3)</PresentationFormat>
  <Paragraphs>92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Austin</vt:lpstr>
      <vt:lpstr>Academic Vocabulary III</vt:lpstr>
      <vt:lpstr>Academic Language</vt:lpstr>
      <vt:lpstr>Three Tiers of Words</vt:lpstr>
      <vt:lpstr>Choosing Words to Teach</vt:lpstr>
      <vt:lpstr>Teaching Words</vt:lpstr>
      <vt:lpstr>One Powerful Example: Cognitive Content Dictionary</vt:lpstr>
      <vt:lpstr>One Powerful Example: Cognitive Content Dictionary</vt:lpstr>
      <vt:lpstr>One Powerful Example: Cognitive Content Dictionary</vt:lpstr>
      <vt:lpstr>One Powerful Example: Cognitive Content Dictionary</vt:lpstr>
      <vt:lpstr>One Powerful Example: Cognitive Content Dictionary</vt:lpstr>
      <vt:lpstr>Monday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Academic Vocabulary I</dc:title>
  <dc:creator>Dr. Tracy Coskie</dc:creator>
  <cp:lastModifiedBy>Dr. Tracy Coskie</cp:lastModifiedBy>
  <cp:revision>70</cp:revision>
  <cp:lastPrinted>2013-08-06T21:51:50Z</cp:lastPrinted>
  <dcterms:created xsi:type="dcterms:W3CDTF">2013-08-05T17:34:10Z</dcterms:created>
  <dcterms:modified xsi:type="dcterms:W3CDTF">2013-08-12T15:41:59Z</dcterms:modified>
</cp:coreProperties>
</file>